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CCCB"/>
          </a:solidFill>
        </a:fill>
      </a:tcStyle>
    </a:wholeTbl>
    <a:band2H>
      <a:tcTxStyle/>
      <a:tcStyle>
        <a:tcBdr/>
        <a:fill>
          <a:solidFill>
            <a:srgbClr val="F9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E8CC"/>
          </a:solidFill>
        </a:fill>
      </a:tcStyle>
    </a:wholeTbl>
    <a:band2H>
      <a:tcTxStyle/>
      <a:tcStyle>
        <a:tcBdr/>
        <a:fill>
          <a:solidFill>
            <a:srgbClr val="FB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EF2"/>
          </a:solidFill>
        </a:fill>
      </a:tcStyle>
    </a:wholeTbl>
    <a:band2H>
      <a:tcTxStyle/>
      <a:tcStyle>
        <a:tcBdr/>
        <a:fill>
          <a:solidFill>
            <a:srgbClr val="E8EF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6;p15" descr="Google Shape;6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3;p16" descr="Google Shape;13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371600" y="1803405"/>
            <a:ext cx="9448800" cy="1825097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632201"/>
            <a:ext cx="9448800" cy="685801"/>
          </a:xfrm>
          <a:prstGeom prst="rect">
            <a:avLst/>
          </a:prstGeom>
        </p:spPr>
        <p:txBody>
          <a:bodyPr/>
          <a:lstStyle>
            <a:lvl1pPr marL="368300" indent="-279400">
              <a:buClrTx/>
              <a:buSzTx/>
              <a:buFontTx/>
              <a:buNone/>
              <a:defRPr sz="2000"/>
            </a:lvl1pPr>
            <a:lvl2pPr marL="368300" indent="190500">
              <a:buClrTx/>
              <a:buSzTx/>
              <a:buFontTx/>
              <a:buNone/>
              <a:defRPr sz="2000"/>
            </a:lvl2pPr>
            <a:lvl3pPr marL="368300" indent="660400">
              <a:buClrTx/>
              <a:buSzTx/>
              <a:buFontTx/>
              <a:buNone/>
              <a:defRPr sz="2000"/>
            </a:lvl3pPr>
            <a:lvl4pPr marL="368300" indent="1130300">
              <a:buClrTx/>
              <a:buSzTx/>
              <a:buFontTx/>
              <a:buNone/>
              <a:defRPr sz="2000"/>
            </a:lvl4pPr>
            <a:lvl5pPr marL="368300" indent="1587500">
              <a:buClrTx/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75533" y="1491528"/>
            <a:ext cx="244868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685776" y="4697360"/>
            <a:ext cx="10822035" cy="81935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01" name="Google Shape;73;p25"/>
          <p:cNvSpPr>
            <a:spLocks noGrp="1"/>
          </p:cNvSpPr>
          <p:nvPr>
            <p:ph type="pic" idx="21"/>
          </p:nvPr>
        </p:nvSpPr>
        <p:spPr>
          <a:xfrm>
            <a:off x="681726" y="941439"/>
            <a:ext cx="10821842" cy="34781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5516714"/>
            <a:ext cx="10820400" cy="701970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79;p26" descr="Google Shape;79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9133"/>
            <a:ext cx="10130516" cy="999068"/>
          </a:xfrm>
          <a:prstGeom prst="rect">
            <a:avLst/>
          </a:prstGeom>
        </p:spPr>
        <p:txBody>
          <a:bodyPr anchor="ctr"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7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86;p27" descr="Google Shape;86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1024467" y="753532"/>
            <a:ext cx="10151534" cy="260449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864" y="3365555"/>
            <a:ext cx="9592738" cy="444444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400"/>
            </a:lvl1pPr>
            <a:lvl2pPr marL="228600" indent="457200">
              <a:buClrTx/>
              <a:buSzTx/>
              <a:buFontTx/>
              <a:buNone/>
              <a:defRPr sz="1400"/>
            </a:lvl2pPr>
            <a:lvl3pPr marL="228600" indent="914400">
              <a:buClrTx/>
              <a:buSzTx/>
              <a:buFontTx/>
              <a:buNone/>
              <a:defRPr sz="1400"/>
            </a:lvl3pPr>
            <a:lvl4pPr marL="228600" indent="1371600">
              <a:buClrTx/>
              <a:buSzTx/>
              <a:buFontTx/>
              <a:buNone/>
              <a:defRPr sz="1400"/>
            </a:lvl4pPr>
            <a:lvl5pPr marL="228600" indent="182880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Google Shape;89;p27"/>
          <p:cNvSpPr txBox="1">
            <a:spLocks noGrp="1"/>
          </p:cNvSpPr>
          <p:nvPr>
            <p:ph type="body" sz="quarter" idx="21"/>
          </p:nvPr>
        </p:nvSpPr>
        <p:spPr>
          <a:xfrm>
            <a:off x="1024466" y="3959862"/>
            <a:ext cx="10151535" cy="679872"/>
          </a:xfrm>
          <a:prstGeom prst="rect">
            <a:avLst/>
          </a:prstGeom>
        </p:spPr>
        <p:txBody>
          <a:bodyPr anchor="ctr"/>
          <a:lstStyle/>
          <a:p>
            <a:pPr marL="22860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24" name="Google Shape;93;p27"/>
          <p:cNvSpPr txBox="1"/>
          <p:nvPr/>
        </p:nvSpPr>
        <p:spPr>
          <a:xfrm>
            <a:off x="521974" y="557838"/>
            <a:ext cx="518152" cy="13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“</a:t>
            </a:r>
          </a:p>
        </p:txBody>
      </p:sp>
      <p:sp>
        <p:nvSpPr>
          <p:cNvPr id="125" name="Google Shape;94;p27"/>
          <p:cNvSpPr txBox="1"/>
          <p:nvPr/>
        </p:nvSpPr>
        <p:spPr>
          <a:xfrm>
            <a:off x="11029955" y="2325677"/>
            <a:ext cx="518151" cy="13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8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”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7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96;p28" descr="Google Shape;96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7" cy="251183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8314"/>
            <a:ext cx="10144654" cy="999886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7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2895600" y="761998"/>
            <a:ext cx="8610600" cy="130386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2202079"/>
            <a:ext cx="3456433" cy="617321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Google Shape;105;p29"/>
          <p:cNvSpPr txBox="1">
            <a:spLocks noGrp="1"/>
          </p:cNvSpPr>
          <p:nvPr>
            <p:ph type="body" sz="quarter" idx="21"/>
          </p:nvPr>
        </p:nvSpPr>
        <p:spPr>
          <a:xfrm>
            <a:off x="685798" y="2904564"/>
            <a:ext cx="3456434" cy="3314132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46" name="Google Shape;106;p29"/>
          <p:cNvSpPr txBox="1">
            <a:spLocks noGrp="1"/>
          </p:cNvSpPr>
          <p:nvPr>
            <p:ph type="body" sz="quarter" idx="22"/>
          </p:nvPr>
        </p:nvSpPr>
        <p:spPr>
          <a:xfrm>
            <a:off x="4368799" y="2201333"/>
            <a:ext cx="3456434" cy="626535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47" name="Google Shape;107;p29"/>
          <p:cNvSpPr txBox="1">
            <a:spLocks noGrp="1"/>
          </p:cNvSpPr>
          <p:nvPr>
            <p:ph type="body" sz="quarter" idx="23"/>
          </p:nvPr>
        </p:nvSpPr>
        <p:spPr>
          <a:xfrm>
            <a:off x="4366857" y="2904066"/>
            <a:ext cx="3456433" cy="331461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48" name="Google Shape;108;p29"/>
          <p:cNvSpPr txBox="1">
            <a:spLocks noGrp="1"/>
          </p:cNvSpPr>
          <p:nvPr>
            <p:ph type="body" sz="quarter" idx="24"/>
          </p:nvPr>
        </p:nvSpPr>
        <p:spPr>
          <a:xfrm>
            <a:off x="8051799" y="2192865"/>
            <a:ext cx="3456434" cy="626535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49" name="Google Shape;109;p29"/>
          <p:cNvSpPr txBox="1">
            <a:spLocks noGrp="1"/>
          </p:cNvSpPr>
          <p:nvPr>
            <p:ph type="body" sz="quarter" idx="25"/>
          </p:nvPr>
        </p:nvSpPr>
        <p:spPr>
          <a:xfrm>
            <a:off x="8051800" y="2904564"/>
            <a:ext cx="3456433" cy="3314132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8617" y="4191000"/>
            <a:ext cx="3451583" cy="682766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/>
            </a:lvl1pPr>
            <a:lvl2pPr marL="228600" indent="457200">
              <a:buClrTx/>
              <a:buSzTx/>
              <a:buFontTx/>
              <a:buNone/>
              <a:defRPr sz="2400"/>
            </a:lvl2pPr>
            <a:lvl3pPr marL="228600" indent="914400">
              <a:buClrTx/>
              <a:buSzTx/>
              <a:buFontTx/>
              <a:buNone/>
              <a:defRPr sz="2400"/>
            </a:lvl3pPr>
            <a:lvl4pPr marL="228600" indent="1371600">
              <a:buClrTx/>
              <a:buSzTx/>
              <a:buFontTx/>
              <a:buNone/>
              <a:defRPr sz="2400"/>
            </a:lvl4pPr>
            <a:lvl5pPr marL="228600" indent="1828800"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Google Shape;116;p30"/>
          <p:cNvSpPr>
            <a:spLocks noGrp="1"/>
          </p:cNvSpPr>
          <p:nvPr>
            <p:ph type="pic" sz="quarter" idx="21"/>
          </p:nvPr>
        </p:nvSpPr>
        <p:spPr>
          <a:xfrm>
            <a:off x="688618" y="2362200"/>
            <a:ext cx="3451582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196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0" name="Google Shape;117;p30"/>
          <p:cNvSpPr txBox="1">
            <a:spLocks noGrp="1"/>
          </p:cNvSpPr>
          <p:nvPr>
            <p:ph type="body" sz="quarter" idx="22"/>
          </p:nvPr>
        </p:nvSpPr>
        <p:spPr>
          <a:xfrm>
            <a:off x="688618" y="4873764"/>
            <a:ext cx="3451582" cy="1344922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61" name="Google Shape;118;p30"/>
          <p:cNvSpPr txBox="1">
            <a:spLocks noGrp="1"/>
          </p:cNvSpPr>
          <p:nvPr>
            <p:ph type="body" sz="quarter" idx="23"/>
          </p:nvPr>
        </p:nvSpPr>
        <p:spPr>
          <a:xfrm>
            <a:off x="4374262" y="4190999"/>
            <a:ext cx="3448935" cy="682767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62" name="Google Shape;119;p30"/>
          <p:cNvSpPr>
            <a:spLocks noGrp="1"/>
          </p:cNvSpPr>
          <p:nvPr>
            <p:ph type="pic" sz="quarter" idx="24"/>
          </p:nvPr>
        </p:nvSpPr>
        <p:spPr>
          <a:xfrm>
            <a:off x="4374262" y="2362200"/>
            <a:ext cx="3448937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196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Google Shape;120;p30"/>
          <p:cNvSpPr txBox="1">
            <a:spLocks noGrp="1"/>
          </p:cNvSpPr>
          <p:nvPr>
            <p:ph type="body" sz="quarter" idx="25"/>
          </p:nvPr>
        </p:nvSpPr>
        <p:spPr>
          <a:xfrm>
            <a:off x="4374263" y="4873762"/>
            <a:ext cx="3448936" cy="1344922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64" name="Google Shape;121;p30"/>
          <p:cNvSpPr txBox="1">
            <a:spLocks noGrp="1"/>
          </p:cNvSpPr>
          <p:nvPr>
            <p:ph type="body" sz="quarter" idx="26"/>
          </p:nvPr>
        </p:nvSpPr>
        <p:spPr>
          <a:xfrm>
            <a:off x="8049731" y="4190999"/>
            <a:ext cx="3456469" cy="682767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400"/>
            </a:pPr>
            <a:endParaRPr/>
          </a:p>
        </p:txBody>
      </p:sp>
      <p:sp>
        <p:nvSpPr>
          <p:cNvPr id="165" name="Google Shape;122;p30"/>
          <p:cNvSpPr>
            <a:spLocks noGrp="1"/>
          </p:cNvSpPr>
          <p:nvPr>
            <p:ph type="pic" sz="quarter" idx="27"/>
          </p:nvPr>
        </p:nvSpPr>
        <p:spPr>
          <a:xfrm>
            <a:off x="8049855" y="2362200"/>
            <a:ext cx="3447879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196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Google Shape;123;p30"/>
          <p:cNvSpPr txBox="1">
            <a:spLocks noGrp="1"/>
          </p:cNvSpPr>
          <p:nvPr>
            <p:ph type="body" sz="quarter" idx="28"/>
          </p:nvPr>
        </p:nvSpPr>
        <p:spPr>
          <a:xfrm>
            <a:off x="8049731" y="4873761"/>
            <a:ext cx="3452446" cy="1344922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4083937" y="-1203579"/>
            <a:ext cx="4024126" cy="10820401"/>
          </a:xfrm>
          <a:prstGeom prst="rect">
            <a:avLst/>
          </a:prstGeom>
        </p:spPr>
        <p:txBody>
          <a:bodyPr/>
          <a:lstStyle>
            <a:lvl1pPr indent="-342900"/>
            <a:lvl2pPr marL="948689" indent="-377189"/>
            <a:lvl4pPr marL="1957387" indent="-471487"/>
            <a:lvl5pPr marL="2414587" indent="-4714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34;p32" descr="Google Shape;134;p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 rot="5400000">
            <a:off x="8525933" y="1667933"/>
            <a:ext cx="3903134" cy="20574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half" idx="1"/>
          </p:nvPr>
        </p:nvSpPr>
        <p:spPr>
          <a:xfrm rot="5400000">
            <a:off x="3175000" y="-1405468"/>
            <a:ext cx="3903134" cy="8204202"/>
          </a:xfrm>
          <a:prstGeom prst="rect">
            <a:avLst/>
          </a:prstGeom>
        </p:spPr>
        <p:txBody>
          <a:bodyPr/>
          <a:lstStyle>
            <a:lvl1pPr indent="-342900"/>
            <a:lvl2pPr marL="948689" indent="-377189"/>
            <a:lvl4pPr marL="1957387" indent="-471487"/>
            <a:lvl5pPr marL="2414587" indent="-4714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7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6;p15" descr="Google Shape;6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>
            <a:lvl1pPr indent="-342900"/>
            <a:lvl2pPr marL="948689" indent="-377189"/>
            <a:lvl4pPr marL="1957387" indent="-471487"/>
            <a:lvl5pPr marL="2414587" indent="-4714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26;p18" descr="Google Shape;26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19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1725"/>
            <a:ext cx="10490201" cy="955675"/>
          </a:xfrm>
          <a:prstGeom prst="rect">
            <a:avLst/>
          </a:prstGeom>
        </p:spPr>
        <p:txBody>
          <a:bodyPr/>
          <a:lstStyle>
            <a:lvl1pPr marL="228600" indent="0" algn="r">
              <a:buClrTx/>
              <a:buSzTx/>
              <a:buFontTx/>
              <a:buNone/>
            </a:lvl1pPr>
            <a:lvl2pPr marL="228600" indent="457200" algn="r">
              <a:buClrTx/>
              <a:buSzTx/>
              <a:buFontTx/>
              <a:buNone/>
            </a:lvl2pPr>
            <a:lvl3pPr marL="228600" indent="914400" algn="r">
              <a:buClrTx/>
              <a:buSzTx/>
              <a:buFontTx/>
              <a:buNone/>
            </a:lvl3pPr>
            <a:lvl4pPr marL="228600" indent="1371600" algn="r">
              <a:buClrTx/>
              <a:buSzTx/>
              <a:buFontTx/>
              <a:buNone/>
            </a:lvl4pPr>
            <a:lvl5pPr marL="228600" indent="1828800" algn="r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7" cy="2438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</p:spPr>
        <p:txBody>
          <a:bodyPr/>
          <a:lstStyle>
            <a:lvl1pPr indent="-342900"/>
            <a:lvl2pPr marL="948689" indent="-377189"/>
            <a:lvl4pPr marL="1957387" indent="-471487"/>
            <a:lvl5pPr marL="2414587" indent="-4714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35;p19"/>
          <p:cNvSpPr txBox="1">
            <a:spLocks noGrp="1"/>
          </p:cNvSpPr>
          <p:nvPr>
            <p:ph type="body" sz="half" idx="21"/>
          </p:nvPr>
        </p:nvSpPr>
        <p:spPr>
          <a:xfrm>
            <a:off x="6172200" y="2194559"/>
            <a:ext cx="5334000" cy="4024126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9" y="2183801"/>
            <a:ext cx="5079992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800"/>
            </a:lvl1pPr>
            <a:lvl2pPr marL="228600" indent="457200">
              <a:buClrTx/>
              <a:buSzTx/>
              <a:buFontTx/>
              <a:buNone/>
              <a:defRPr sz="2800"/>
            </a:lvl2pPr>
            <a:lvl3pPr marL="228600" indent="914400">
              <a:buClrTx/>
              <a:buSzTx/>
              <a:buFontTx/>
              <a:buNone/>
              <a:defRPr sz="2800"/>
            </a:lvl3pPr>
            <a:lvl4pPr marL="228600" indent="1371600">
              <a:buClrTx/>
              <a:buSzTx/>
              <a:buFontTx/>
              <a:buNone/>
              <a:defRPr sz="2800"/>
            </a:lvl4pPr>
            <a:lvl5pPr marL="228600" indent="1828800"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Google Shape;42;p20"/>
          <p:cNvSpPr txBox="1">
            <a:spLocks noGrp="1"/>
          </p:cNvSpPr>
          <p:nvPr>
            <p:ph type="body" sz="quarter" idx="21"/>
          </p:nvPr>
        </p:nvSpPr>
        <p:spPr>
          <a:xfrm>
            <a:off x="685800" y="3132665"/>
            <a:ext cx="5311775" cy="3086020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56" name="Google Shape;43;p20"/>
          <p:cNvSpPr txBox="1">
            <a:spLocks noGrp="1"/>
          </p:cNvSpPr>
          <p:nvPr>
            <p:ph type="body" sz="quarter" idx="22"/>
          </p:nvPr>
        </p:nvSpPr>
        <p:spPr>
          <a:xfrm>
            <a:off x="6400800" y="2183801"/>
            <a:ext cx="5105400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sz="2800"/>
            </a:pPr>
            <a:endParaRPr/>
          </a:p>
        </p:txBody>
      </p:sp>
      <p:sp>
        <p:nvSpPr>
          <p:cNvPr id="57" name="Google Shape;44;p20"/>
          <p:cNvSpPr txBox="1">
            <a:spLocks noGrp="1"/>
          </p:cNvSpPr>
          <p:nvPr>
            <p:ph type="body" sz="quarter" idx="23"/>
          </p:nvPr>
        </p:nvSpPr>
        <p:spPr>
          <a:xfrm>
            <a:off x="6172200" y="3132665"/>
            <a:ext cx="5334000" cy="3086020"/>
          </a:xfrm>
          <a:prstGeom prst="rect">
            <a:avLst/>
          </a:prstGeom>
        </p:spPr>
        <p:txBody>
          <a:bodyPr/>
          <a:lstStyle/>
          <a:p>
            <a:pPr indent="-342900"/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xfrm>
            <a:off x="4995581" y="746759"/>
            <a:ext cx="6510619" cy="5471925"/>
          </a:xfrm>
          <a:prstGeom prst="rect">
            <a:avLst/>
          </a:prstGeom>
        </p:spPr>
        <p:txBody>
          <a:bodyPr anchor="ctr"/>
          <a:lstStyle>
            <a:lvl1pPr indent="-342900"/>
            <a:lvl2pPr marL="948689" indent="-377189"/>
            <a:lvl4pPr marL="1957387" indent="-471487"/>
            <a:lvl5pPr marL="2414587" indent="-4714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Google Shape;60;p23"/>
          <p:cNvSpPr txBox="1">
            <a:spLocks noGrp="1"/>
          </p:cNvSpPr>
          <p:nvPr>
            <p:ph type="body" sz="quarter" idx="21"/>
          </p:nvPr>
        </p:nvSpPr>
        <p:spPr>
          <a:xfrm>
            <a:off x="685800" y="3124199"/>
            <a:ext cx="4114800" cy="3094486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1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1" name="Google Shape;66;p24"/>
          <p:cNvSpPr>
            <a:spLocks noGrp="1"/>
          </p:cNvSpPr>
          <p:nvPr>
            <p:ph type="pic" sz="half" idx="21"/>
          </p:nvPr>
        </p:nvSpPr>
        <p:spPr>
          <a:xfrm>
            <a:off x="7861237" y="751241"/>
            <a:ext cx="3644963" cy="54674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3124199"/>
            <a:ext cx="6873241" cy="3094485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5" descr="Google Shape;6;p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333" y="441662"/>
            <a:ext cx="244868" cy="2438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57200" marR="0" indent="-368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949960" marR="0" indent="-39116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447800" marR="0" indent="-4191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9526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4098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8670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3242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7814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238625" marR="0" indent="-4540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FFFFF"/>
        </a:buClr>
        <a:buSzPts val="2200"/>
        <a:buFont typeface="Arial"/>
        <a:buChar char="•"/>
        <a:tabLst/>
        <a:defRPr sz="2200" b="0" i="0" u="none" strike="noStrike" cap="none" spc="0" baseline="0"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i.cmu.edu/confluence/pages/viewpage.ac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unctionize.com/automated-testing/automation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44;p1"/>
          <p:cNvSpPr txBox="1">
            <a:spLocks noGrp="1"/>
          </p:cNvSpPr>
          <p:nvPr>
            <p:ph type="ctrTitle"/>
          </p:nvPr>
        </p:nvSpPr>
        <p:spPr>
          <a:xfrm>
            <a:off x="1371600" y="1790152"/>
            <a:ext cx="9448800" cy="1825097"/>
          </a:xfrm>
          <a:prstGeom prst="rect">
            <a:avLst/>
          </a:prstGeom>
        </p:spPr>
        <p:txBody>
          <a:bodyPr/>
          <a:lstStyle/>
          <a:p>
            <a:r>
              <a:t>Green Pace</a:t>
            </a:r>
          </a:p>
        </p:txBody>
      </p:sp>
      <p:sp>
        <p:nvSpPr>
          <p:cNvPr id="196" name="Google Shape;145;p1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3632200"/>
            <a:ext cx="9448800" cy="156159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0000"/>
              </a:lnSpc>
              <a:spcBef>
                <a:spcPts val="0"/>
              </a:spcBef>
              <a:defRPr sz="1800"/>
            </a:pPr>
            <a:r>
              <a:rPr dirty="0"/>
              <a:t>Security Policy Presentation</a:t>
            </a:r>
          </a:p>
          <a:p>
            <a:pPr marL="0" indent="0">
              <a:lnSpc>
                <a:spcPct val="70000"/>
              </a:lnSpc>
              <a:defRPr sz="1800"/>
            </a:pPr>
            <a:r>
              <a:rPr dirty="0"/>
              <a:t>Developer: Quiana Dalton</a:t>
            </a:r>
            <a:endParaRPr i="1" dirty="0"/>
          </a:p>
          <a:p>
            <a:pPr marL="0" indent="0">
              <a:lnSpc>
                <a:spcPct val="70000"/>
              </a:lnSpc>
              <a:defRPr sz="1800" i="1"/>
            </a:pPr>
            <a:endParaRPr i="1" dirty="0"/>
          </a:p>
        </p:txBody>
      </p:sp>
      <p:pic>
        <p:nvPicPr>
          <p:cNvPr id="197" name="Google Shape;146;p1" descr="Google Shape;146;p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73" y="659854"/>
            <a:ext cx="2921425" cy="378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F39A74-A6D8-EF8B-508E-4B7263028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75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09;p1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234" name="Google Shape;210;p10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85800" lvl="1" indent="-228600">
              <a:lnSpc>
                <a:spcPct val="200000"/>
              </a:lnSpc>
              <a:spcBef>
                <a:spcPts val="0"/>
              </a:spcBef>
              <a:buSzPts val="2000"/>
              <a:defRPr sz="2000"/>
            </a:pPr>
            <a:r>
              <a:rPr lang="en-US" sz="2400" dirty="0"/>
              <a:t>T</a:t>
            </a:r>
            <a:r>
              <a:rPr sz="2400" dirty="0"/>
              <a:t>he </a:t>
            </a:r>
            <a:r>
              <a:rPr sz="2400" dirty="0" err="1"/>
              <a:t>DevSecOps</a:t>
            </a:r>
            <a:r>
              <a:rPr sz="2400" dirty="0"/>
              <a:t> pipeline</a:t>
            </a:r>
            <a:r>
              <a:rPr lang="en-US" sz="2400" dirty="0"/>
              <a:t> ensure that security measures are practiced throughout the development process to make the project more efficient.</a:t>
            </a:r>
            <a:endParaRPr sz="2400" dirty="0"/>
          </a:p>
          <a:p>
            <a:pPr marL="685800" lvl="1" indent="-228600">
              <a:lnSpc>
                <a:spcPct val="200000"/>
              </a:lnSpc>
              <a:spcBef>
                <a:spcPts val="500"/>
              </a:spcBef>
              <a:buSzPts val="2000"/>
              <a:defRPr sz="2000"/>
            </a:pPr>
            <a:r>
              <a:rPr lang="en-US" sz="2400" dirty="0"/>
              <a:t>External tool for automation  - Selenium</a:t>
            </a:r>
            <a:endParaRPr sz="2400" dirty="0"/>
          </a:p>
        </p:txBody>
      </p:sp>
      <p:pic>
        <p:nvPicPr>
          <p:cNvPr id="235" name="Google Shape;211;p10" descr="Google Shape;211;p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0ABB4C-7E4B-678B-8E09-B5E28E8CE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72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16;p1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RISKS AND BENEFITS</a:t>
            </a:r>
          </a:p>
        </p:txBody>
      </p:sp>
      <p:sp>
        <p:nvSpPr>
          <p:cNvPr id="238" name="Google Shape;217;p11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  <a:buSzPts val="2000"/>
              <a:defRPr sz="2000"/>
            </a:lvl1pPr>
          </a:lstStyle>
          <a:p>
            <a:pPr>
              <a:lnSpc>
                <a:spcPct val="200000"/>
              </a:lnSpc>
            </a:pPr>
            <a:r>
              <a:rPr lang="en-US" sz="2400" dirty="0"/>
              <a:t>Compromise of critical assets and data can be mitigated by focusing on security.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Security helps save money and time</a:t>
            </a:r>
            <a:endParaRPr sz="2400" dirty="0"/>
          </a:p>
        </p:txBody>
      </p:sp>
      <p:pic>
        <p:nvPicPr>
          <p:cNvPr id="239" name="Google Shape;218;p11" descr="Google Shape;218;p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23;p12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42" name="Google Shape;224;p12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143000" lvl="2" indent="-228600">
              <a:spcBef>
                <a:spcPts val="0"/>
              </a:spcBef>
              <a:buSzPts val="1800"/>
              <a:defRPr sz="1800"/>
            </a:pPr>
            <a:r>
              <a:rPr lang="en-US" sz="2400" dirty="0"/>
              <a:t>For an effective product, always keep security at the forefront of your mind do not trust anyone.</a:t>
            </a:r>
          </a:p>
          <a:p>
            <a:pPr marL="1143000" lvl="2" indent="-228600">
              <a:spcBef>
                <a:spcPts val="0"/>
              </a:spcBef>
              <a:buSzPts val="1800"/>
              <a:defRPr sz="1800"/>
            </a:pPr>
            <a:r>
              <a:rPr lang="en-US" sz="2400" dirty="0"/>
              <a:t>Test often</a:t>
            </a:r>
          </a:p>
          <a:p>
            <a:pPr marL="1143000" lvl="2" indent="-228600">
              <a:spcBef>
                <a:spcPts val="0"/>
              </a:spcBef>
              <a:buSzPts val="1800"/>
              <a:defRPr sz="1800"/>
            </a:pPr>
            <a:r>
              <a:rPr lang="en-US" sz="2400" dirty="0"/>
              <a:t>Defense in depth</a:t>
            </a:r>
          </a:p>
          <a:p>
            <a:pPr marL="914400" lvl="2" indent="0">
              <a:spcBef>
                <a:spcPts val="0"/>
              </a:spcBef>
              <a:buSzPts val="1800"/>
              <a:buNone/>
              <a:defRPr sz="1800"/>
            </a:pPr>
            <a:endParaRPr sz="2400" dirty="0"/>
          </a:p>
        </p:txBody>
      </p:sp>
      <p:pic>
        <p:nvPicPr>
          <p:cNvPr id="243" name="Google Shape;225;p12" descr="Google Shape;225;p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593FA1-8206-3BBB-B255-AE300CAAE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85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30;p1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46" name="Google Shape;231;p13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spcBef>
                <a:spcPts val="0"/>
              </a:spcBef>
            </a:lvl1pPr>
          </a:lstStyle>
          <a:p>
            <a:pPr>
              <a:lnSpc>
                <a:spcPct val="200000"/>
              </a:lnSpc>
            </a:pPr>
            <a:r>
              <a:rPr lang="en-US" sz="2400" dirty="0"/>
              <a:t>Default deny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Sanitize data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Keep it simple</a:t>
            </a:r>
            <a:endParaRPr sz="2400" dirty="0"/>
          </a:p>
        </p:txBody>
      </p:sp>
      <p:pic>
        <p:nvPicPr>
          <p:cNvPr id="247" name="Google Shape;232;p13" descr="Google Shape;232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37D1C-D8BB-9535-C4BE-0A2017B06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428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37;p14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pic>
        <p:nvPicPr>
          <p:cNvPr id="251" name="Google Shape;239;p14" descr="Google Shape;239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BAE5974-0711-E454-385E-A4F72C3AA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399" y="2011235"/>
            <a:ext cx="1034715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hangingPunct="0">
              <a:lnSpc>
                <a:spcPct val="100000"/>
              </a:lnSpc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Confluence. (2020, May 29).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SEI CERT C++ Coding Standard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	Retrieved from Confluence: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https://wiki.sei.cmu.edu/confluence/pages/viewpage.action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	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=88046682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  <a:p>
            <a:pPr marL="342900" hangingPunct="0">
              <a:lnSpc>
                <a:spcPct val="100000"/>
              </a:lnSpc>
              <a:buClrTx/>
              <a:buSzTx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(2022, August 19).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Automation Testing Tools – A Deep Dive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	Retrieved from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https://www.functionize.com/automated-testing/automation-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testing-tools-deep-dive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51;p3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OVERVIEW: DEFENSE IN DEPTH</a:t>
            </a:r>
          </a:p>
        </p:txBody>
      </p:sp>
      <p:sp>
        <p:nvSpPr>
          <p:cNvPr id="200" name="Google Shape;152;p3"/>
          <p:cNvSpPr txBox="1">
            <a:spLocks noGrp="1"/>
          </p:cNvSpPr>
          <p:nvPr>
            <p:ph type="body" idx="1"/>
          </p:nvPr>
        </p:nvSpPr>
        <p:spPr>
          <a:xfrm>
            <a:off x="685800" y="1873926"/>
            <a:ext cx="10820400" cy="4024125"/>
          </a:xfrm>
          <a:prstGeom prst="rect">
            <a:avLst/>
          </a:prstGeom>
        </p:spPr>
        <p:txBody>
          <a:bodyPr/>
          <a:lstStyle>
            <a:lvl1pPr marL="0" indent="685800">
              <a:spcBef>
                <a:spcPts val="0"/>
              </a:spcBef>
              <a:buSzTx/>
              <a:buNone/>
            </a:lvl1pPr>
          </a:lstStyle>
          <a:p>
            <a:r>
              <a:rPr dirty="0"/>
              <a:t>This policy was developed t</a:t>
            </a:r>
            <a:r>
              <a:rPr lang="en-US" dirty="0"/>
              <a:t>o help secure critical data and reduce vulnerabilities within a system. Having defense in depth lessens the chance of hacker attacks and compromise of the system.</a:t>
            </a:r>
            <a:endParaRPr dirty="0"/>
          </a:p>
        </p:txBody>
      </p:sp>
      <p:pic>
        <p:nvPicPr>
          <p:cNvPr id="201" name="Google Shape;153;p3" descr="Google Shape;153;p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642" y="2902001"/>
            <a:ext cx="6453258" cy="379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oogle Shape;154;p3" descr="Google Shape;154;p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640CAC-4F18-67DB-3C94-67440A7410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6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59;p4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THREATS MATRIX</a:t>
            </a:r>
          </a:p>
        </p:txBody>
      </p:sp>
      <p:sp>
        <p:nvSpPr>
          <p:cNvPr id="205" name="Google Shape;160;p4"/>
          <p:cNvSpPr txBox="1">
            <a:spLocks noGrp="1"/>
          </p:cNvSpPr>
          <p:nvPr>
            <p:ph type="body" sz="quarter" idx="1"/>
          </p:nvPr>
        </p:nvSpPr>
        <p:spPr>
          <a:xfrm>
            <a:off x="685800" y="2194549"/>
            <a:ext cx="2486100" cy="4024202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7916"/>
              </a:lnSpc>
              <a:spcBef>
                <a:spcPts val="0"/>
              </a:spcBef>
              <a:buSzTx/>
              <a:buNone/>
              <a:defRPr sz="2000"/>
            </a:lvl1pPr>
          </a:lstStyle>
          <a:p>
            <a:r>
              <a:rPr lang="en-US" dirty="0"/>
              <a:t>This matrix displays the priority and likelihood of attacks.</a:t>
            </a:r>
            <a:endParaRPr dirty="0"/>
          </a:p>
        </p:txBody>
      </p:sp>
      <p:graphicFrame>
        <p:nvGraphicFramePr>
          <p:cNvPr id="206" name="Google Shape;161;p4"/>
          <p:cNvGraphicFramePr/>
          <p:nvPr>
            <p:extLst>
              <p:ext uri="{D42A27DB-BD31-4B8C-83A1-F6EECF244321}">
                <p14:modId xmlns:p14="http://schemas.microsoft.com/office/powerpoint/2010/main" val="2960795361"/>
              </p:ext>
            </p:extLst>
          </p:nvPr>
        </p:nvGraphicFramePr>
        <p:xfrm>
          <a:off x="3171899" y="2561050"/>
          <a:ext cx="7835225" cy="365754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03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9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 dirty="0">
                          <a:solidFill>
                            <a:srgbClr val="FFD966"/>
                          </a:solidFill>
                          <a:sym typeface="Arial"/>
                        </a:rPr>
                        <a:t>Likely
</a:t>
                      </a:r>
                      <a:r>
                        <a:rPr lang="en-US" sz="3600" dirty="0">
                          <a:solidFill>
                            <a:srgbClr val="FFD966"/>
                          </a:solidFill>
                          <a:sym typeface="Arial"/>
                        </a:rPr>
                        <a:t>High possibility of attacks</a:t>
                      </a:r>
                      <a:endParaRPr sz="3600" dirty="0">
                        <a:solidFill>
                          <a:srgbClr val="FFD966"/>
                        </a:solidFill>
                        <a:sym typeface="Arial"/>
                      </a:endParaRPr>
                    </a:p>
                  </a:txBody>
                  <a:tcPr marL="91425" marR="91425" marT="91425" marB="91425" horzOverflow="overflow">
                    <a:lnL w="28575">
                      <a:solidFill>
                        <a:srgbClr val="9E9E9E"/>
                      </a:solidFill>
                    </a:lnL>
                    <a:lnR w="28575">
                      <a:solidFill>
                        <a:srgbClr val="9E9E9E"/>
                      </a:solidFill>
                    </a:lnR>
                    <a:lnT w="28575">
                      <a:solidFill>
                        <a:srgbClr val="9E9E9E"/>
                      </a:solidFill>
                    </a:lnT>
                    <a:lnB w="28575">
                      <a:solidFill>
                        <a:srgbClr val="9E9E9E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 dirty="0">
                          <a:solidFill>
                            <a:srgbClr val="FFD966"/>
                          </a:solidFill>
                          <a:sym typeface="Arial"/>
                        </a:rPr>
                        <a:t>Priority
</a:t>
                      </a:r>
                      <a:r>
                        <a:rPr lang="en-US" sz="3600" dirty="0">
                          <a:solidFill>
                            <a:srgbClr val="FFD966"/>
                          </a:solidFill>
                          <a:sym typeface="Arial"/>
                        </a:rPr>
                        <a:t>Crucial standard</a:t>
                      </a:r>
                      <a:endParaRPr sz="3600" dirty="0">
                        <a:solidFill>
                          <a:srgbClr val="FFD966"/>
                        </a:solidFill>
                        <a:sym typeface="Arial"/>
                      </a:endParaRPr>
                    </a:p>
                  </a:txBody>
                  <a:tcPr marL="91425" marR="91425" marT="91425" marB="91425" horzOverflow="overflow">
                    <a:lnL w="28575">
                      <a:solidFill>
                        <a:srgbClr val="9E9E9E"/>
                      </a:solidFill>
                    </a:lnL>
                    <a:lnR w="28575">
                      <a:solidFill>
                        <a:srgbClr val="9E9E9E"/>
                      </a:solidFill>
                    </a:lnR>
                    <a:lnT w="28575">
                      <a:solidFill>
                        <a:srgbClr val="9E9E9E"/>
                      </a:solidFill>
                    </a:lnT>
                    <a:lnB w="28575">
                      <a:solidFill>
                        <a:srgbClr val="9E9E9E"/>
                      </a:solidFill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32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 dirty="0">
                          <a:solidFill>
                            <a:srgbClr val="FFD966"/>
                          </a:solidFill>
                          <a:sym typeface="Arial"/>
                        </a:rPr>
                        <a:t>Low priority
</a:t>
                      </a:r>
                      <a:r>
                        <a:rPr lang="en-US" sz="3600" dirty="0">
                          <a:solidFill>
                            <a:srgbClr val="FFD966"/>
                          </a:solidFill>
                          <a:sym typeface="Arial"/>
                        </a:rPr>
                        <a:t>Standard not relevant</a:t>
                      </a:r>
                      <a:endParaRPr sz="3600" dirty="0">
                        <a:solidFill>
                          <a:srgbClr val="FFD966"/>
                        </a:solidFill>
                        <a:sym typeface="Arial"/>
                      </a:endParaRPr>
                    </a:p>
                  </a:txBody>
                  <a:tcPr marL="91425" marR="91425" marT="91425" marB="91425" horzOverflow="overflow">
                    <a:lnL w="28575">
                      <a:solidFill>
                        <a:srgbClr val="9E9E9E"/>
                      </a:solidFill>
                    </a:lnL>
                    <a:lnR w="28575">
                      <a:solidFill>
                        <a:srgbClr val="9E9E9E"/>
                      </a:solidFill>
                    </a:lnR>
                    <a:lnT w="28575">
                      <a:solidFill>
                        <a:srgbClr val="9E9E9E"/>
                      </a:solidFill>
                    </a:lnT>
                    <a:lnB w="28575">
                      <a:solidFill>
                        <a:srgbClr val="9E9E9E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600" dirty="0">
                          <a:solidFill>
                            <a:srgbClr val="FFD966"/>
                          </a:solidFill>
                          <a:sym typeface="Arial"/>
                        </a:rPr>
                        <a:t>Unlikely
</a:t>
                      </a:r>
                      <a:r>
                        <a:rPr lang="en-US" sz="3600" dirty="0">
                          <a:solidFill>
                            <a:srgbClr val="FFD966"/>
                          </a:solidFill>
                          <a:sym typeface="Arial"/>
                        </a:rPr>
                        <a:t>Low possibility of attacks</a:t>
                      </a:r>
                      <a:endParaRPr sz="3600" dirty="0">
                        <a:solidFill>
                          <a:srgbClr val="FFD966"/>
                        </a:solidFill>
                        <a:sym typeface="Arial"/>
                      </a:endParaRPr>
                    </a:p>
                  </a:txBody>
                  <a:tcPr marL="91425" marR="91425" marT="91425" marB="91425" horzOverflow="overflow">
                    <a:lnL w="28575">
                      <a:solidFill>
                        <a:srgbClr val="9E9E9E"/>
                      </a:solidFill>
                    </a:lnL>
                    <a:lnR w="28575">
                      <a:solidFill>
                        <a:srgbClr val="9E9E9E"/>
                      </a:solidFill>
                    </a:lnR>
                    <a:lnT w="28575">
                      <a:solidFill>
                        <a:srgbClr val="9E9E9E"/>
                      </a:solidFill>
                    </a:lnT>
                    <a:lnB w="28575">
                      <a:solidFill>
                        <a:srgbClr val="9E9E9E"/>
                      </a:solidFill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7" name="Google Shape;162;p4" descr="Google Shape;162;p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734202-A8A9-15CE-1E52-06F97B97A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15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67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dirty="0"/>
              <a:t>10 PRINCIPLES</a:t>
            </a:r>
          </a:p>
        </p:txBody>
      </p:sp>
      <p:sp>
        <p:nvSpPr>
          <p:cNvPr id="210" name="Google Shape;168;p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1.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Validate Input Data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2.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Heed Compiler Warnings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3.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Architect and Design for Security Policies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4.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Keep It Simple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5.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Default Deny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6.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Adhere to the Principle of Least Privilege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7.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Sanitize Data Sent to Other Systems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8.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Practice Defense in Depth 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9.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    </a:t>
            </a:r>
            <a:r>
              <a:rPr sz="2400" dirty="0">
                <a:latin typeface="Century Gothic" panose="020B0502020202020204" pitchFamily="34" charset="0"/>
              </a:rPr>
              <a:t>Use Effective Quality Assurance Techniques</a:t>
            </a:r>
          </a:p>
          <a:p>
            <a:pPr marL="289559" indent="-289559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300">
                <a:solidFill>
                  <a:srgbClr val="FEFE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10.</a:t>
            </a:r>
            <a:r>
              <a:rPr sz="24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  </a:t>
            </a:r>
            <a:r>
              <a:rPr sz="2400" dirty="0">
                <a:latin typeface="Century Gothic" panose="020B0502020202020204" pitchFamily="34" charset="0"/>
              </a:rPr>
              <a:t>Adopt a Secure Coding Standard</a:t>
            </a:r>
          </a:p>
        </p:txBody>
      </p:sp>
      <p:pic>
        <p:nvPicPr>
          <p:cNvPr id="211" name="Google Shape;169;p5" descr="Google Shape;169;p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499E9B3-D1D7-3A1F-BEAC-50B891ED8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84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74;p6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CODING STANDARDS</a:t>
            </a:r>
          </a:p>
        </p:txBody>
      </p:sp>
      <p:sp>
        <p:nvSpPr>
          <p:cNvPr id="214" name="Google Shape;175;p6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>
              <a:spcBef>
                <a:spcPts val="0"/>
              </a:spcBef>
              <a:buSzPts val="2000"/>
              <a:defRPr sz="2000"/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Do not define a C-style variadic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Do not cast to an out-of-range enumeration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Guarantee that storage for strings has sufficient space for character data and the null terminator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Never hard code sensitive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Detect and handle memory allocation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Ensure that integer conversions do not result in lost or misinterpreted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</a:rPr>
              <a:t>Handles all exceptions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Do not access freed 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</a:rPr>
              <a:t>Do not throw an exception across execution boundaries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Ensure that operations on signed integers do not result in overflow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sz="2400" dirty="0"/>
          </a:p>
        </p:txBody>
      </p:sp>
      <p:pic>
        <p:nvPicPr>
          <p:cNvPr id="215" name="Google Shape;176;p6" descr="Google Shape;176;p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1D7F87-862F-EAB2-36D1-EE267B932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648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82;p7"/>
          <p:cNvSpPr txBox="1">
            <a:spLocks noGrp="1"/>
          </p:cNvSpPr>
          <p:nvPr>
            <p:ph type="body" idx="1"/>
          </p:nvPr>
        </p:nvSpPr>
        <p:spPr>
          <a:xfrm>
            <a:off x="582805" y="1808329"/>
            <a:ext cx="10820401" cy="402412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85750" indent="-285750" defTabSz="45720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defRPr sz="1600">
                <a:solidFill>
                  <a:srgbClr val="FCFCF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Encryption </a:t>
            </a:r>
            <a:r>
              <a:rPr lang="en-US" sz="2400" dirty="0">
                <a:latin typeface="Century Gothic" panose="020B0502020202020204" pitchFamily="34" charset="0"/>
              </a:rPr>
              <a:t>at</a:t>
            </a:r>
            <a:r>
              <a:rPr sz="2400" dirty="0">
                <a:latin typeface="Century Gothic" panose="020B0502020202020204" pitchFamily="34" charset="0"/>
              </a:rPr>
              <a:t> rest- Encryption at rest applies to data that is stored on a disk. It helps prevent access and decryption by unauthorized users. This should be used to protect sensitive data from people without the need to know.</a:t>
            </a:r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  <a:buClrTx/>
              <a:buSzTx/>
              <a:defRPr sz="1600">
                <a:solidFill>
                  <a:srgbClr val="FCFCF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Encryption at flight</a:t>
            </a:r>
            <a:r>
              <a:rPr lang="en-US" sz="2400" dirty="0">
                <a:latin typeface="Century Gothic" panose="020B0502020202020204" pitchFamily="34" charset="0"/>
              </a:rPr>
              <a:t>- </a:t>
            </a:r>
            <a:r>
              <a:rPr sz="2400" dirty="0">
                <a:latin typeface="Century Gothic" panose="020B0502020202020204" pitchFamily="34" charset="0"/>
              </a:rPr>
              <a:t>Encryption at flight is used to secure data that is being transmitted over a network. T</a:t>
            </a:r>
            <a:r>
              <a:rPr lang="en-US" sz="2400" dirty="0">
                <a:latin typeface="Century Gothic" panose="020B0502020202020204" pitchFamily="34" charset="0"/>
              </a:rPr>
              <a:t>his</a:t>
            </a:r>
            <a:r>
              <a:rPr sz="2400" dirty="0">
                <a:latin typeface="Century Gothic" panose="020B0502020202020204" pitchFamily="34" charset="0"/>
              </a:rPr>
              <a:t> is done by encrypting the data before it is transmitted, only to be decrypted on arrival to its intended location. This should be used prevent unauthorized people from intercepting the data.</a:t>
            </a:r>
          </a:p>
          <a:p>
            <a:pPr marL="285750" indent="-285750" defTabSz="457200">
              <a:lnSpc>
                <a:spcPct val="100000"/>
              </a:lnSpc>
              <a:spcBef>
                <a:spcPts val="0"/>
              </a:spcBef>
              <a:buClrTx/>
              <a:buSzTx/>
              <a:defRPr sz="1600">
                <a:solidFill>
                  <a:srgbClr val="FCFCF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400" dirty="0">
                <a:latin typeface="Century Gothic" panose="020B0502020202020204" pitchFamily="34" charset="0"/>
              </a:rPr>
              <a:t>Encryption in use</a:t>
            </a:r>
            <a:r>
              <a:rPr lang="en-US" sz="2400" dirty="0">
                <a:latin typeface="Century Gothic" panose="020B0502020202020204" pitchFamily="34" charset="0"/>
              </a:rPr>
              <a:t>- </a:t>
            </a:r>
            <a:r>
              <a:rPr sz="2400" dirty="0">
                <a:latin typeface="Century Gothic" panose="020B0502020202020204" pitchFamily="34" charset="0"/>
              </a:rPr>
              <a:t>Encryption in use applies to securing the data that is being used by the use of passwords</a:t>
            </a:r>
            <a:r>
              <a:rPr lang="en-US" sz="2400" dirty="0">
                <a:latin typeface="Century Gothic" panose="020B0502020202020204" pitchFamily="34" charset="0"/>
              </a:rPr>
              <a:t>, username, biometrics and other forms of authentication.</a:t>
            </a:r>
            <a:endParaRPr sz="2400" dirty="0">
              <a:latin typeface="Century Gothic" panose="020B0502020202020204" pitchFamily="34" charset="0"/>
            </a:endParaRPr>
          </a:p>
        </p:txBody>
      </p:sp>
      <p:sp>
        <p:nvSpPr>
          <p:cNvPr id="218" name="Google Shape;181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rPr dirty="0"/>
              <a:t>ENCRYPTION POLICIES</a:t>
            </a:r>
          </a:p>
        </p:txBody>
      </p:sp>
      <p:pic>
        <p:nvPicPr>
          <p:cNvPr id="219" name="Google Shape;183;p7" descr="Google Shape;183;p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F434A2-AE63-3AF1-7106-93A585262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500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88;p8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TRIPLE-A POLICIES</a:t>
            </a:r>
          </a:p>
        </p:txBody>
      </p:sp>
      <p:sp>
        <p:nvSpPr>
          <p:cNvPr id="222" name="Google Shape;189;p8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0"/>
              </a:spcBef>
              <a:buSzPts val="2400"/>
              <a:defRPr sz="2400"/>
            </a:pPr>
            <a:r>
              <a:rPr dirty="0"/>
              <a:t>Authentication - Used to verify the identity of a user. Authentication includes user logins with passwords, pin numbers, biometrics and tokens.</a:t>
            </a:r>
            <a:r>
              <a:rPr sz="1200" dirty="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  <a:p>
            <a:pPr marL="228600" indent="-228600">
              <a:spcBef>
                <a:spcPts val="0"/>
              </a:spcBef>
              <a:buSzPts val="2400"/>
              <a:defRPr sz="2400"/>
            </a:pPr>
            <a:r>
              <a:rPr dirty="0"/>
              <a:t>Authorization- Process of granting user level access to the different parts of the system on a need-to-know basis. This is done by the principle of least privilege to grant access to files and folders.</a:t>
            </a:r>
          </a:p>
          <a:p>
            <a:pPr marL="228600" indent="-228600">
              <a:spcBef>
                <a:spcPts val="0"/>
              </a:spcBef>
              <a:buSzPts val="2400"/>
              <a:defRPr sz="2400"/>
            </a:pPr>
            <a:r>
              <a:rPr dirty="0"/>
              <a:t>Accounting- Accounting is done by logging the usage of information for management of a system. This can be used to track who is logging into the system and what actions are being performed and changes to the databases.</a:t>
            </a:r>
            <a:r>
              <a:rPr sz="1200" dirty="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pic>
        <p:nvPicPr>
          <p:cNvPr id="223" name="Google Shape;190;p8" descr="Google Shape;190;p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26F842-5D56-B9A1-A830-4CA686200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512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95;g9504e29505_0_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00"/>
          </a:xfrm>
          <a:prstGeom prst="rect">
            <a:avLst/>
          </a:prstGeom>
        </p:spPr>
        <p:txBody>
          <a:bodyPr/>
          <a:lstStyle/>
          <a:p>
            <a:r>
              <a:t>Unit Testing</a:t>
            </a:r>
          </a:p>
        </p:txBody>
      </p:sp>
      <p:sp>
        <p:nvSpPr>
          <p:cNvPr id="226" name="Google Shape;196;g9504e29505_0_0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10820400" cy="402420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lang="en-US" dirty="0"/>
              <a:t>Unit testing throughout code will help catch vulnerabilities early in the development process.</a:t>
            </a:r>
            <a:endParaRPr dirty="0"/>
          </a:p>
        </p:txBody>
      </p:sp>
      <p:pic>
        <p:nvPicPr>
          <p:cNvPr id="227" name="Google Shape;197;g9504e29505_0_0" descr="Google Shape;197;g9504e29505_0_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84126A-2A6D-581A-BDCF-13316CBBFA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67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02;p9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AUTOMATION SUMMARY</a:t>
            </a:r>
          </a:p>
        </p:txBody>
      </p:sp>
      <p:pic>
        <p:nvPicPr>
          <p:cNvPr id="230" name="Google Shape;203;p9" descr="Google Shape;203;p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0" y="2199481"/>
            <a:ext cx="7937500" cy="401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oogle Shape;204;p9" descr="Google Shape;204;p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073" y="5440526"/>
            <a:ext cx="886602" cy="1149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8A0A35-E228-74BE-6AE6-683C373BE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39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0000FF"/>
      </a:hlink>
      <a:folHlink>
        <a:srgbClr val="FF00FF"/>
      </a:folHlink>
    </a:clrScheme>
    <a:fontScheme name="Vapor Trai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0000FF"/>
      </a:hlink>
      <a:folHlink>
        <a:srgbClr val="FF00FF"/>
      </a:folHlink>
    </a:clrScheme>
    <a:fontScheme name="Vapor Trai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646</Words>
  <Application>Microsoft Macintosh PowerPoint</Application>
  <PresentationFormat>Widescreen</PresentationFormat>
  <Paragraphs>62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Times Roman</vt:lpstr>
      <vt:lpstr>Vapor Trail</vt:lpstr>
      <vt:lpstr>Green Pace</vt:lpstr>
      <vt:lpstr>OVERVIEW: DEFENSE IN DEPTH</vt:lpstr>
      <vt:lpstr>THREATS MATRIX</vt:lpstr>
      <vt:lpstr>10 PRINCIPLES</vt:lpstr>
      <vt:lpstr>CODING STANDARDS</vt:lpstr>
      <vt:lpstr>ENCRYPTION POLICIES</vt:lpstr>
      <vt:lpstr>TRIPLE-A POLICIES</vt:lpstr>
      <vt:lpstr>Unit Testing</vt:lpstr>
      <vt:lpstr>AUTOMATION SUMMARY</vt:lpstr>
      <vt:lpstr>TOOLS</vt:lpstr>
      <vt:lpstr>RISKS AND BENEFITS</vt:lpstr>
      <vt:lpstr>RECOMMENDATIONS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Pace</dc:title>
  <cp:lastModifiedBy>Quiana Dalton</cp:lastModifiedBy>
  <cp:revision>6</cp:revision>
  <dcterms:modified xsi:type="dcterms:W3CDTF">2022-12-19T07:07:31Z</dcterms:modified>
</cp:coreProperties>
</file>